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1616" r:id="rId6"/>
    <p:sldId id="262" r:id="rId7"/>
    <p:sldId id="263" r:id="rId8"/>
    <p:sldId id="265" r:id="rId9"/>
    <p:sldId id="266" r:id="rId10"/>
    <p:sldId id="267" r:id="rId11"/>
    <p:sldId id="1614" r:id="rId12"/>
    <p:sldId id="1617" r:id="rId13"/>
    <p:sldId id="1615" r:id="rId14"/>
    <p:sldId id="1618" r:id="rId15"/>
    <p:sldId id="1619" r:id="rId16"/>
    <p:sldId id="268" r:id="rId17"/>
    <p:sldId id="269" r:id="rId18"/>
    <p:sldId id="270" r:id="rId19"/>
    <p:sldId id="271" r:id="rId20"/>
    <p:sldId id="1605" r:id="rId21"/>
    <p:sldId id="1606" r:id="rId22"/>
    <p:sldId id="1607" r:id="rId23"/>
    <p:sldId id="1608" r:id="rId24"/>
    <p:sldId id="1609" r:id="rId25"/>
    <p:sldId id="1610" r:id="rId26"/>
    <p:sldId id="1611" r:id="rId27"/>
    <p:sldId id="1612" r:id="rId28"/>
    <p:sldId id="1613" r:id="rId2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9A37"/>
    <a:srgbClr val="00225C"/>
    <a:srgbClr val="EC5F47"/>
    <a:srgbClr val="FF425C"/>
    <a:srgbClr val="EBA43A"/>
    <a:srgbClr val="000000"/>
    <a:srgbClr val="DB8050"/>
    <a:srgbClr val="DB804F"/>
    <a:srgbClr val="AA4F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9"/>
    <p:restoredTop sz="94653"/>
  </p:normalViewPr>
  <p:slideViewPr>
    <p:cSldViewPr snapToGrid="0" snapToObjects="1">
      <p:cViewPr varScale="1">
        <p:scale>
          <a:sx n="72" d="100"/>
          <a:sy n="72" d="100"/>
        </p:scale>
        <p:origin x="7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7C4-42D4-B8D5-53E4532C0068}"/>
              </c:ext>
            </c:extLst>
          </c:dPt>
          <c:dPt>
            <c:idx val="1"/>
            <c:invertIfNegative val="0"/>
            <c:bubble3D val="0"/>
            <c:spPr>
              <a:solidFill>
                <a:srgbClr val="00AEEF"/>
              </a:soli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7C4-42D4-B8D5-53E4532C0068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7C4-42D4-B8D5-53E4532C0068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7C4-42D4-B8D5-53E4532C006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Cyber Crime</c:v>
                </c:pt>
                <c:pt idx="1">
                  <c:v>Cyber Espionage</c:v>
                </c:pt>
                <c:pt idx="2">
                  <c:v>Cyber Warfare</c:v>
                </c:pt>
                <c:pt idx="3">
                  <c:v>Hacktivism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77.2</c:v>
                </c:pt>
                <c:pt idx="1">
                  <c:v>13.2</c:v>
                </c:pt>
                <c:pt idx="2">
                  <c:v>4.7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7C4-42D4-B8D5-53E4532C00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824875040"/>
        <c:axId val="897960992"/>
      </c:barChart>
      <c:valAx>
        <c:axId val="8979609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4875040"/>
        <c:crosses val="autoZero"/>
        <c:crossBetween val="between"/>
      </c:valAx>
      <c:catAx>
        <c:axId val="8248750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79609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Making changes to their security 31%</c:v>
                </c:pt>
                <c:pt idx="1">
                  <c:v>Have no planed changes 52%</c:v>
                </c:pt>
                <c:pt idx="2">
                  <c:v>Not sure 17%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31</c:v>
                </c:pt>
                <c:pt idx="1">
                  <c:v>52</c:v>
                </c:pt>
                <c:pt idx="2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D8-4E7D-8294-0D6352D21FAC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</c:dLbls>
        <c:gapWidth val="164"/>
        <c:overlap val="-22"/>
        <c:axId val="735228000"/>
        <c:axId val="749431840"/>
      </c:barChart>
      <c:catAx>
        <c:axId val="735228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9431840"/>
        <c:crosses val="autoZero"/>
        <c:auto val="1"/>
        <c:lblAlgn val="ctr"/>
        <c:lblOffset val="100"/>
        <c:noMultiLvlLbl val="0"/>
      </c:catAx>
      <c:valAx>
        <c:axId val="749431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5228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Increase budget 38%</c:v>
                </c:pt>
                <c:pt idx="1">
                  <c:v>Decrease budget 7%</c:v>
                </c:pt>
                <c:pt idx="2">
                  <c:v>Stay the same budget 45%</c:v>
                </c:pt>
                <c:pt idx="3">
                  <c:v>Not sure 10%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</c:v>
                </c:pt>
                <c:pt idx="1">
                  <c:v>7</c:v>
                </c:pt>
                <c:pt idx="2">
                  <c:v>45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56-4C74-B99D-461539EAE110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</c:dLbls>
        <c:gapWidth val="164"/>
        <c:overlap val="-22"/>
        <c:axId val="824862240"/>
        <c:axId val="737888848"/>
      </c:barChart>
      <c:catAx>
        <c:axId val="82486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7888848"/>
        <c:crosses val="autoZero"/>
        <c:auto val="1"/>
        <c:lblAlgn val="ctr"/>
        <c:lblOffset val="100"/>
        <c:noMultiLvlLbl val="0"/>
      </c:catAx>
      <c:valAx>
        <c:axId val="7378888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4862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5DBAAB1-B222-9E4C-A198-23DF58CF89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91087" y="-1"/>
            <a:ext cx="6209827" cy="6209827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C0A0735A-90E1-5F48-B6DE-7285BDA08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8378"/>
            <a:ext cx="10515600" cy="1325563"/>
          </a:xfrm>
        </p:spPr>
        <p:txBody>
          <a:bodyPr>
            <a:normAutofit/>
          </a:bodyPr>
          <a:lstStyle>
            <a:lvl1pPr algn="ctr">
              <a:defRPr sz="5400" b="1" i="0">
                <a:solidFill>
                  <a:schemeClr val="bg1"/>
                </a:solidFill>
                <a:latin typeface="IBM Plex Sans" panose="020B0503050203000203" pitchFamily="34" charset="77"/>
                <a:ea typeface="Segoe UI Symbol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85542693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24FD-553C-0243-AC06-028D48FF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DDA092-55A0-5549-8A59-5C299273A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AC4B3-DB3C-E247-BA39-18E461D9D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6E787-7737-5C45-84BD-D3FDD4FAC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CC31-CE08-E844-8F44-6607FCB76373}" type="datetimeFigureOut">
              <a:rPr lang="hr-HR" smtClean="0"/>
              <a:t>31.8.2018.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E4F03-665F-B04D-B7EA-A29BCDE3D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A64E4-1C6A-E34F-9805-4F40E3DB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9DB5-CC8A-4149-9979-ECED8B0899C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35544949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8B876-D2DC-4048-9A3F-49C7BDE90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6EA23-09B5-C147-8D23-0A6E89691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0B40D-0196-4C47-9AB4-C959BAA05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CC31-CE08-E844-8F44-6607FCB76373}" type="datetimeFigureOut">
              <a:rPr lang="hr-HR" smtClean="0"/>
              <a:t>31.8.2018.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809A7-2D81-1C47-8780-631FA065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35395-B135-0C45-892C-BEBE7A69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9DB5-CC8A-4149-9979-ECED8B0899C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55451560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2054BF-723C-C24B-840E-6B941EF48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4E3F6-7FA1-834A-BB66-79281A3B2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08739-7070-0345-BA52-A4A4750F2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CC31-CE08-E844-8F44-6607FCB76373}" type="datetimeFigureOut">
              <a:rPr lang="hr-HR" smtClean="0"/>
              <a:t>31.8.2018.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1D338-2870-3943-8557-AE28E496A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8869D-04F9-8D4A-A743-924E3511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9DB5-CC8A-4149-9979-ECED8B0899C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99106737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6A90-F7D4-0E44-B201-0E9FE966B8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ED9A37"/>
                </a:solidFill>
              </a:defRPr>
            </a:lvl1pPr>
          </a:lstStyle>
          <a:p>
            <a:r>
              <a:rPr lang="en-US" dirty="0"/>
              <a:t>Slide title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31977-7356-1747-956E-C54825803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37969155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E3E7-FB9A-B245-9E1F-EA24AA216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3E792-54BF-9949-BACA-00943356C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D6AB8-B95C-1048-AC40-51092A7BB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CC31-CE08-E844-8F44-6607FCB76373}" type="datetimeFigureOut">
              <a:rPr lang="hr-HR" smtClean="0"/>
              <a:t>31.8.2018.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AA0F7-0CE5-4344-97B3-99090D7C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97770-00B2-E74F-ADC7-B251E29E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9DB5-CC8A-4149-9979-ECED8B0899C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66938892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E3E7-FB9A-B245-9E1F-EA24AA21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628671"/>
            <a:ext cx="10515600" cy="1610295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en-US" dirty="0"/>
              <a:t>Presentation title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16DA04-11FB-2B4D-B3EE-1ABB3CBE2A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7" y="5895542"/>
            <a:ext cx="4835425" cy="855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5BF319-E972-DC43-A3E9-B7BA49198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9750" y="512282"/>
            <a:ext cx="9525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65628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7799-6B8B-1148-AF7E-3FD1B7025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61C53-A3AE-D142-A73A-255ED70E6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6E924-3DA1-AE49-8B14-FF3D13DBF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88235-51BB-D54A-B9D9-5F54F1C0F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CC31-CE08-E844-8F44-6607FCB76373}" type="datetimeFigureOut">
              <a:rPr lang="hr-HR" smtClean="0"/>
              <a:t>31.8.2018.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8BAF8-314B-3F4A-B9C9-93D85C5BD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84644-5133-0F4B-AC0B-2265CCFC1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9DB5-CC8A-4149-9979-ECED8B0899C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20651364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E68A3-7E44-714B-907D-089486B2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EDAD9-CB8B-7B4A-AC8D-FAF007059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05E53-EFF8-0048-A88C-3AFEB0841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762C5A-DEF1-F64D-859F-94972C479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A11C6F-4D1E-C74F-9677-FA1B42AA6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78338-50C5-1743-B7ED-CEC6F38EA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CC31-CE08-E844-8F44-6607FCB76373}" type="datetimeFigureOut">
              <a:rPr lang="hr-HR" smtClean="0"/>
              <a:t>31.8.2018.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B7E22F-F34D-1A40-B489-9AEB9EBCF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7A15D2-AE16-6D47-884C-8AD47E29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9DB5-CC8A-4149-9979-ECED8B0899C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68622211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0D99-C1C2-6F44-A46F-BD0B433FC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3E5C1E-240B-BA46-8073-475C30B8C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CC31-CE08-E844-8F44-6607FCB76373}" type="datetimeFigureOut">
              <a:rPr lang="hr-HR" smtClean="0"/>
              <a:t>31.8.2018.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590E0C-1FCF-7B41-A943-041DA9EF8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89A2D-30F1-0C46-8892-460E1369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9DB5-CC8A-4149-9979-ECED8B0899C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53459689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5E75A6-789B-BE4A-B628-A42F1095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CC31-CE08-E844-8F44-6607FCB76373}" type="datetimeFigureOut">
              <a:rPr lang="hr-HR" smtClean="0"/>
              <a:t>31.8.2018.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F82FA7-0AD8-A147-ACB0-94A12B59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5689E-5622-4048-9474-77BF4988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9DB5-CC8A-4149-9979-ECED8B0899C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73964252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F06C8-8A85-8C4F-AE51-678A1685D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09F67-5D84-1C48-ADE4-129D6374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49333-802E-B941-B7C4-3A752AC8E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A8BAE-7A1B-334A-A7BC-FFA2F15A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CC31-CE08-E844-8F44-6607FCB76373}" type="datetimeFigureOut">
              <a:rPr lang="hr-HR" smtClean="0"/>
              <a:t>31.8.2018.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E2141-8163-8C4A-9EB3-813E3C69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9E13B0-DDDC-774E-884C-4D6F5C12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9DB5-CC8A-4149-9979-ECED8B0899C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77453465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B350F7-2A69-EC41-BF62-842482AE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C8F17-98FD-BF4C-B723-69C7CA00F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D13D4-137A-8D44-9142-446C78547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IBM Plex Sans" panose="020B0503050203000203" pitchFamily="34" charset="77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fld id="{0AABCC31-CE08-E844-8F44-6607FCB76373}" type="datetimeFigureOut">
              <a:rPr lang="hr-HR" smtClean="0"/>
              <a:pPr/>
              <a:t>31.8.2018.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E63C9-7D0B-7240-9EC2-D084EEDF7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IBM Plex Sans" panose="020B0503050203000203" pitchFamily="34" charset="77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40492-5825-C44B-A563-60DA362F5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IBM Plex Sans" panose="020B0503050203000203" pitchFamily="34" charset="77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fld id="{BBB09DB5-CC8A-4149-9979-ECED8B0899C5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9846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D9A37"/>
          </a:solidFill>
          <a:latin typeface="IBM Plex Sans SemiBold" panose="020B0503050203000203" pitchFamily="34" charset="77"/>
          <a:ea typeface="Segoe UI Symbol" panose="020B05020402040202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IBM Plex Sans" panose="020B0503050203000203" pitchFamily="34" charset="77"/>
          <a:ea typeface="Segoe UI Historic" panose="020B0502040204020203" pitchFamily="34" charset="0"/>
          <a:cs typeface="Segoe UI Historic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IBM Plex Sans" panose="020B0503050203000203" pitchFamily="34" charset="77"/>
          <a:ea typeface="Segoe UI Historic" panose="020B0502040204020203" pitchFamily="34" charset="0"/>
          <a:cs typeface="Segoe UI Historic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IBM Plex Sans" panose="020B0503050203000203" pitchFamily="34" charset="77"/>
          <a:ea typeface="Segoe UI Historic" panose="020B0502040204020203" pitchFamily="34" charset="0"/>
          <a:cs typeface="Segoe UI Historic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IBM Plex Sans" panose="020B0503050203000203" pitchFamily="34" charset="77"/>
          <a:ea typeface="Segoe UI Historic" panose="020B0502040204020203" pitchFamily="34" charset="0"/>
          <a:cs typeface="Segoe UI Historic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IBM Plex Sans" panose="020B0503050203000203" pitchFamily="34" charset="77"/>
          <a:ea typeface="Segoe UI Historic" panose="020B0502040204020203" pitchFamily="34" charset="0"/>
          <a:cs typeface="Segoe UI Historic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A655E38-4BAA-F543-A620-641C07FD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0971"/>
            <a:ext cx="10515600" cy="10955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r-HR" sz="1800" cap="all" spc="13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Sans" panose="020B0503050203000203" pitchFamily="34" charset="77"/>
                <a:ea typeface="Aktiv Grotesk Black" panose="020B0504020202020204" pitchFamily="34" charset="0"/>
                <a:cs typeface="Calibri" panose="020F0502020204030204" pitchFamily="34" charset="0"/>
              </a:rPr>
              <a:t>31.08 – 01.09.2018.</a:t>
            </a:r>
            <a:br>
              <a:rPr lang="hr-HR" sz="1800" cap="all" spc="13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Sans" panose="020B0503050203000203" pitchFamily="34" charset="77"/>
                <a:ea typeface="Aktiv Grotesk Black" panose="020B0504020202020204" pitchFamily="34" charset="0"/>
                <a:cs typeface="Calibri" panose="020F0502020204030204" pitchFamily="34" charset="0"/>
              </a:rPr>
            </a:br>
            <a:r>
              <a:rPr lang="hr-HR" sz="1800" cap="all" spc="13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Sans" panose="020B0503050203000203" pitchFamily="34" charset="77"/>
                <a:ea typeface="Aktiv Grotesk Black" panose="020B0504020202020204" pitchFamily="34" charset="0"/>
                <a:cs typeface="Calibri" panose="020F0502020204030204" pitchFamily="34" charset="0"/>
              </a:rPr>
              <a:t>Osijek</a:t>
            </a:r>
          </a:p>
        </p:txBody>
      </p:sp>
    </p:spTree>
    <p:extLst>
      <p:ext uri="{BB962C8B-B14F-4D97-AF65-F5344CB8AC3E}">
        <p14:creationId xmlns:p14="http://schemas.microsoft.com/office/powerpoint/2010/main" val="378000964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E0D182-C4CD-4588-AB4C-E697B448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Can we harden Windows infrastructure, and how?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8E59A-8249-48BB-A731-C7BF1DB03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i="1" dirty="0"/>
              <a:t>Let me show you some tips &amp; tricks and discuss about.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5210590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150FE-8146-4810-842E-BB6BCF6A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How ???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8F1D5-8419-4965-AA41-E6C290D89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sr-Latn-RS" sz="3200" dirty="0"/>
              <a:t>Configuring user rights (GPO, Permissions...)</a:t>
            </a:r>
          </a:p>
          <a:p>
            <a:pPr>
              <a:spcBef>
                <a:spcPts val="1800"/>
              </a:spcBef>
            </a:pPr>
            <a:r>
              <a:rPr lang="sr-Latn-RS" sz="3200" dirty="0"/>
              <a:t>Configuring access (JEA, NTFS, MFA, LAPS...)</a:t>
            </a:r>
          </a:p>
          <a:p>
            <a:pPr>
              <a:spcBef>
                <a:spcPts val="1800"/>
              </a:spcBef>
            </a:pPr>
            <a:r>
              <a:rPr lang="sr-Latn-RS" sz="3200" dirty="0"/>
              <a:t>Policy implementation</a:t>
            </a:r>
          </a:p>
          <a:p>
            <a:pPr>
              <a:spcBef>
                <a:spcPts val="1800"/>
              </a:spcBef>
            </a:pPr>
            <a:r>
              <a:rPr lang="sr-Latn-RS" sz="3200" dirty="0"/>
              <a:t>Log analytics</a:t>
            </a:r>
          </a:p>
          <a:p>
            <a:pPr>
              <a:spcBef>
                <a:spcPts val="1800"/>
              </a:spcBef>
            </a:pPr>
            <a:r>
              <a:rPr lang="sr-Latn-RS" sz="3200" dirty="0"/>
              <a:t>NIDS / NIPS</a:t>
            </a:r>
          </a:p>
          <a:p>
            <a:pPr>
              <a:spcBef>
                <a:spcPts val="1800"/>
              </a:spcBef>
            </a:pPr>
            <a:r>
              <a:rPr lang="sr-Latn-RS" sz="3200" dirty="0"/>
              <a:t>Oldie-Goldie principles</a:t>
            </a:r>
          </a:p>
          <a:p>
            <a:r>
              <a:rPr lang="sr-Latn-RS" sz="3200" dirty="0"/>
              <a:t>... and ...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439329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C6272-1E3F-41D3-AF28-1C5FAC3D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User (admin) Education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9184AD-4FD8-4066-BDF2-5C7986A6D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53" y="1619915"/>
            <a:ext cx="8272694" cy="47797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27287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F0682-A2AB-43B8-B42C-64C63F91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Configuring user rights</a:t>
            </a:r>
            <a:endParaRPr lang="en-US" dirty="0"/>
          </a:p>
        </p:txBody>
      </p:sp>
      <p:pic>
        <p:nvPicPr>
          <p:cNvPr id="4" name="Picture 3" descr="Screenshot of the User Rights Assignment node of a group policy object. A list of rights is shown, but none are applied.&#10;&#10;">
            <a:extLst>
              <a:ext uri="{FF2B5EF4-FFF2-40B4-BE49-F238E27FC236}">
                <a16:creationId xmlns:a16="http://schemas.microsoft.com/office/drawing/2014/main" id="{32353D0B-D471-4A4E-8207-08F05CE6B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63" y="1416614"/>
            <a:ext cx="8749873" cy="5076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38196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D273-46FB-4FCF-AD0A-F990D582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Policies - Password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A49AE-084B-4EE1-BBAA-5F680B98C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0725"/>
            <a:ext cx="10515599" cy="30341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4A0267-0DB5-4AF3-AA39-EFF46CAED7F6}"/>
              </a:ext>
            </a:extLst>
          </p:cNvPr>
          <p:cNvSpPr/>
          <p:nvPr/>
        </p:nvSpPr>
        <p:spPr>
          <a:xfrm>
            <a:off x="2796209" y="2160725"/>
            <a:ext cx="1364974" cy="2511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6621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41150B-034F-4EFD-B18E-77AE1CE07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23" y="2160725"/>
            <a:ext cx="10380553" cy="3206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BFD273-46FB-4FCF-AD0A-F990D582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Policies - Kerberos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A0267-0DB5-4AF3-AA39-EFF46CAED7F6}"/>
              </a:ext>
            </a:extLst>
          </p:cNvPr>
          <p:cNvSpPr/>
          <p:nvPr/>
        </p:nvSpPr>
        <p:spPr>
          <a:xfrm>
            <a:off x="3021496" y="2160725"/>
            <a:ext cx="1364974" cy="2511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0178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F1722E-8C58-4CC9-8021-E2555FCBD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JEA - Just Enough Administration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A08020-E8D5-4E9B-9E73-3056066AD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8193" indent="-448193">
              <a:spcBef>
                <a:spcPts val="1765"/>
              </a:spcBef>
            </a:pPr>
            <a:r>
              <a:rPr lang="en-US" sz="3200" dirty="0"/>
              <a:t>JEA provides RBAC on Windows PowerShell remoting </a:t>
            </a:r>
          </a:p>
          <a:p>
            <a:pPr marL="448193" indent="-448193">
              <a:spcBef>
                <a:spcPts val="1765"/>
              </a:spcBef>
            </a:pPr>
            <a:r>
              <a:rPr lang="sr-Latn-RS" sz="3200" dirty="0"/>
              <a:t>The </a:t>
            </a:r>
            <a:r>
              <a:rPr lang="en-US" sz="3200" dirty="0"/>
              <a:t>endpoint</a:t>
            </a:r>
            <a:r>
              <a:rPr lang="sr-Latn-RS" sz="3200" dirty="0"/>
              <a:t> </a:t>
            </a:r>
            <a:r>
              <a:rPr lang="en-US" sz="3200" dirty="0"/>
              <a:t>limit</a:t>
            </a:r>
            <a:r>
              <a:rPr lang="sr-Latn-RS" sz="3200" dirty="0"/>
              <a:t>s the</a:t>
            </a:r>
            <a:r>
              <a:rPr lang="en-US" sz="3200" dirty="0"/>
              <a:t> </a:t>
            </a:r>
            <a:r>
              <a:rPr lang="sr-Latn-RS" sz="3200" dirty="0"/>
              <a:t>user to use predefined </a:t>
            </a:r>
            <a:r>
              <a:rPr lang="en-US" sz="3200" dirty="0"/>
              <a:t>PowerShell cmdlets, parameters, and parameter values</a:t>
            </a:r>
          </a:p>
          <a:p>
            <a:pPr marL="448193" indent="-448193">
              <a:spcBef>
                <a:spcPts val="1765"/>
              </a:spcBef>
            </a:pPr>
            <a:r>
              <a:rPr lang="en-US" sz="3200" dirty="0"/>
              <a:t>Actions are performed by using a special machine local virtual account</a:t>
            </a:r>
          </a:p>
          <a:p>
            <a:pPr marL="448193" indent="-448193">
              <a:spcBef>
                <a:spcPts val="1765"/>
              </a:spcBef>
            </a:pPr>
            <a:r>
              <a:rPr lang="en-US" sz="3200" dirty="0"/>
              <a:t>Native support in Windows Server 2016 and Windows 10</a:t>
            </a:r>
          </a:p>
          <a:p>
            <a:pPr marL="448193" indent="-448193">
              <a:spcBef>
                <a:spcPts val="1765"/>
              </a:spcBef>
            </a:pPr>
            <a:r>
              <a:rPr lang="en-US" sz="3200" dirty="0"/>
              <a:t>Supported on other </a:t>
            </a:r>
            <a:r>
              <a:rPr lang="sr-Latn-RS" sz="3200" dirty="0"/>
              <a:t>OS with installed WMF</a:t>
            </a:r>
            <a:r>
              <a:rPr lang="en-US" sz="3200" dirty="0"/>
              <a:t> 5</a:t>
            </a:r>
            <a:r>
              <a:rPr lang="sr-Latn-RS" sz="3200" dirty="0"/>
              <a:t>+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7692558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6B4D8-1304-4478-8C2A-479D9B2B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JEA - Disadvantages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02BA1-D6EE-4107-8D62-0EE0443D3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8193" indent="-448193">
              <a:spcBef>
                <a:spcPts val="1765"/>
              </a:spcBef>
            </a:pPr>
            <a:r>
              <a:rPr lang="en-US" sz="3200" dirty="0"/>
              <a:t>Not suitable for </a:t>
            </a:r>
            <a:r>
              <a:rPr lang="sr-Latn-RS" sz="3200" dirty="0"/>
              <a:t>troubleshooting tasks</a:t>
            </a:r>
            <a:endParaRPr lang="en-US" sz="3200" dirty="0"/>
          </a:p>
          <a:p>
            <a:pPr marL="448193" indent="-448193">
              <a:spcBef>
                <a:spcPts val="1765"/>
              </a:spcBef>
            </a:pPr>
            <a:r>
              <a:rPr lang="en-US" sz="3200" dirty="0"/>
              <a:t>Setup requires understanding precisely which cmdlets, parameters, aliases, and values are needed to perform specific tasks </a:t>
            </a:r>
          </a:p>
          <a:p>
            <a:pPr marL="448193" indent="-448193">
              <a:spcBef>
                <a:spcPts val="1765"/>
              </a:spcBef>
            </a:pPr>
            <a:r>
              <a:rPr lang="en-US" sz="3200" dirty="0"/>
              <a:t>JEA works </a:t>
            </a:r>
            <a:r>
              <a:rPr lang="sr-Latn-RS" sz="3200" dirty="0"/>
              <a:t>only </a:t>
            </a:r>
            <a:r>
              <a:rPr lang="en-US" sz="3200" dirty="0"/>
              <a:t>with Windows PowerShell sessions</a:t>
            </a:r>
            <a:endParaRPr lang="sr-Latn-RS" sz="3200" dirty="0"/>
          </a:p>
          <a:p>
            <a:pPr marL="448193" indent="-448193">
              <a:spcBef>
                <a:spcPts val="1765"/>
              </a:spcBef>
            </a:pPr>
            <a:r>
              <a:rPr lang="sr-Latn-RS" sz="3200" dirty="0"/>
              <a:t>User must be familiar with PowerShell</a:t>
            </a:r>
          </a:p>
        </p:txBody>
      </p:sp>
    </p:spTree>
    <p:extLst>
      <p:ext uri="{BB962C8B-B14F-4D97-AF65-F5344CB8AC3E}">
        <p14:creationId xmlns:p14="http://schemas.microsoft.com/office/powerpoint/2010/main" val="246259226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3A003-CE3D-495C-A2E2-09284F824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JEA - Configuring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ADBB2-4AF3-488B-81DC-4CC250D4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8193" indent="-448193"/>
            <a:r>
              <a:rPr lang="sr-Latn-RS" sz="3200" dirty="0"/>
              <a:t>Create role-capability file(s)</a:t>
            </a:r>
          </a:p>
          <a:p>
            <a:pPr marL="896354" lvl="1" indent="-560241"/>
            <a:r>
              <a:rPr lang="sr-Latn-RS" sz="2800" i="1" dirty="0"/>
              <a:t>Configure visible cmdlets</a:t>
            </a:r>
          </a:p>
          <a:p>
            <a:pPr marL="896354" lvl="1" indent="-560241"/>
            <a:r>
              <a:rPr lang="sr-Latn-RS" sz="2800" i="1" dirty="0"/>
              <a:t>Configure visible functions</a:t>
            </a:r>
          </a:p>
          <a:p>
            <a:pPr marL="896354" lvl="1" indent="-560241"/>
            <a:r>
              <a:rPr lang="sr-Latn-RS" sz="2800" i="1" dirty="0"/>
              <a:t>Configure visible external commands</a:t>
            </a:r>
          </a:p>
          <a:p>
            <a:pPr marL="448193" indent="-448193">
              <a:spcBef>
                <a:spcPts val="1765"/>
              </a:spcBef>
            </a:pPr>
            <a:r>
              <a:rPr lang="sr-Latn-RS" sz="3200" dirty="0"/>
              <a:t>Create session-configuration file(s)</a:t>
            </a:r>
          </a:p>
          <a:p>
            <a:pPr marL="784306" lvl="1" indent="-448193"/>
            <a:r>
              <a:rPr lang="sr-Latn-RS" sz="2800" i="1" dirty="0"/>
              <a:t>Configure role defitinions</a:t>
            </a:r>
          </a:p>
          <a:p>
            <a:pPr marL="448193" indent="-448193">
              <a:spcBef>
                <a:spcPts val="1765"/>
              </a:spcBef>
            </a:pPr>
            <a:r>
              <a:rPr lang="sr-Latn-RS" sz="3200" dirty="0"/>
              <a:t>Creating JEA endpoint / Register session-configuration file(s)</a:t>
            </a:r>
          </a:p>
          <a:p>
            <a:pPr marL="448193" indent="-448193">
              <a:spcBef>
                <a:spcPts val="1765"/>
              </a:spcBef>
            </a:pPr>
            <a:r>
              <a:rPr lang="sr-Latn-RS" sz="3200" dirty="0"/>
              <a:t>Connect to JEA endpoint</a:t>
            </a:r>
          </a:p>
          <a:p>
            <a:pPr marL="896354" lvl="1" indent="-560241"/>
            <a:r>
              <a:rPr lang="sr-Latn-RS" sz="2800" i="1" dirty="0"/>
              <a:t>Enter-PSSession -ComputerName $ -ConfigurationName $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736343595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D791-1FB2-4B2F-BDF4-E17A933C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0" dirty="0"/>
              <a:t>JEA - 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9FF42-20DA-4FC4-AD26-B4B9144FC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2017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A1F2F5-9A96-4349-BCE2-7FBA8DA93E15}"/>
              </a:ext>
            </a:extLst>
          </p:cNvPr>
          <p:cNvSpPr/>
          <p:nvPr/>
        </p:nvSpPr>
        <p:spPr>
          <a:xfrm>
            <a:off x="3192" y="1539161"/>
            <a:ext cx="12265152" cy="53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926A6-FC6E-A94E-ADDA-1D90D7BF2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811" y="2212404"/>
            <a:ext cx="1166355" cy="583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78FF8E-0CC0-3C49-9C00-051BEB0C8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691" y="2994487"/>
            <a:ext cx="1273927" cy="636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7DC74D-1380-924A-96C7-EAD486950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26" y="1926320"/>
            <a:ext cx="2310689" cy="1155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60EE7E-A3A5-CC44-96A1-8FD8B6A48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211" y="3021382"/>
            <a:ext cx="583178" cy="583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154371-FEB5-3E40-B0B5-18B87729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056"/>
            <a:ext cx="10515600" cy="1325563"/>
          </a:xfrm>
        </p:spPr>
        <p:txBody>
          <a:bodyPr/>
          <a:lstStyle/>
          <a:p>
            <a:pPr algn="ctr"/>
            <a:r>
              <a:rPr lang="hr-HR" dirty="0"/>
              <a:t>Big </a:t>
            </a:r>
            <a:r>
              <a:rPr lang="hr-HR" dirty="0" err="1"/>
              <a:t>thanks</a:t>
            </a:r>
            <a:r>
              <a:rPr lang="hr-HR" dirty="0"/>
              <a:t> to: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76411-C73C-A642-9E24-784469DBD2A3}"/>
              </a:ext>
            </a:extLst>
          </p:cNvPr>
          <p:cNvSpPr txBox="1"/>
          <p:nvPr/>
        </p:nvSpPr>
        <p:spPr>
          <a:xfrm>
            <a:off x="633415" y="1885558"/>
            <a:ext cx="2008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b="1" dirty="0">
                <a:solidFill>
                  <a:srgbClr val="ED9A37"/>
                </a:solidFill>
                <a:latin typeface="IBM Plex Sans" panose="020B0503050203000203" pitchFamily="34" charset="77"/>
              </a:rPr>
              <a:t>ORGANIZERS</a:t>
            </a:r>
            <a:endParaRPr lang="hr-HR" b="1" dirty="0">
              <a:solidFill>
                <a:srgbClr val="ED9A37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83033-2741-9747-8E6E-D08AF121D958}"/>
              </a:ext>
            </a:extLst>
          </p:cNvPr>
          <p:cNvSpPr txBox="1"/>
          <p:nvPr/>
        </p:nvSpPr>
        <p:spPr>
          <a:xfrm>
            <a:off x="5717667" y="1902467"/>
            <a:ext cx="2008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b="1" dirty="0">
                <a:solidFill>
                  <a:srgbClr val="ED9A37"/>
                </a:solidFill>
                <a:latin typeface="IBM Plex Sans" panose="020B0503050203000203" pitchFamily="34" charset="77"/>
              </a:rPr>
              <a:t>PARTNERS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8588E4-2715-3748-A4B7-516A39DD0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7669" y="2189526"/>
            <a:ext cx="2159237" cy="10796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D6654B-605A-0347-AE26-CAAF3673A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8579" y="2339176"/>
            <a:ext cx="1560634" cy="7803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2F08D0-5B73-C547-962F-0F756F6B56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6813" y="2345351"/>
            <a:ext cx="1436526" cy="7182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F45780-0D13-8F46-9856-7490CEB1FA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5898" y="2340132"/>
            <a:ext cx="778411" cy="7784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4ED932F-C75E-394A-9F86-0143F87E0BB3}"/>
              </a:ext>
            </a:extLst>
          </p:cNvPr>
          <p:cNvSpPr txBox="1"/>
          <p:nvPr/>
        </p:nvSpPr>
        <p:spPr>
          <a:xfrm>
            <a:off x="621917" y="3994081"/>
            <a:ext cx="2654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b="1" dirty="0">
                <a:solidFill>
                  <a:srgbClr val="ED9A37"/>
                </a:solidFill>
                <a:latin typeface="IBM Plex Sans" panose="020B0503050203000203" pitchFamily="34" charset="77"/>
              </a:rPr>
              <a:t>COMMUNITY SUPPORTERS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0FA281-C100-A04F-93CA-87CF34BEB3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5038229"/>
            <a:ext cx="2144464" cy="10722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53BB891-C7C1-6D47-A119-55F56A58DA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3467" y="4961848"/>
            <a:ext cx="2378086" cy="11890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6209371-5679-A94E-BA3C-28C478F944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2238" y="5077035"/>
            <a:ext cx="1986566" cy="9932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8108E8D-1D13-0848-9D39-8CE921A821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304" y="5895009"/>
            <a:ext cx="1678047" cy="8390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946B07B-5200-2D46-8E6A-4F2A78C155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67701" y="5905828"/>
            <a:ext cx="1803377" cy="90168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7D6CDA3-D539-8349-936C-B43C757637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917" y="4406421"/>
            <a:ext cx="1270000" cy="635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2E30520-7F38-6342-A89F-CE75161609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7047" y="5866896"/>
            <a:ext cx="1898944" cy="9494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E2D1BCD-EE02-4D47-AEED-187B1AA4EC1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62386" y="4181684"/>
            <a:ext cx="2165632" cy="108281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24D8FB3-F56A-D644-84D1-B24F167504B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50122" y="4295072"/>
            <a:ext cx="1715394" cy="8576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AA3AA65-C886-8148-900C-7012FB23483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87312" y="4210478"/>
            <a:ext cx="2162708" cy="108135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879B686-1A43-044F-AADB-0A77FBD78D31}"/>
              </a:ext>
            </a:extLst>
          </p:cNvPr>
          <p:cNvSpPr txBox="1"/>
          <p:nvPr/>
        </p:nvSpPr>
        <p:spPr>
          <a:xfrm>
            <a:off x="7726349" y="3994081"/>
            <a:ext cx="2654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b="1" dirty="0">
                <a:solidFill>
                  <a:srgbClr val="ED9A37"/>
                </a:solidFill>
                <a:latin typeface="IBM Plex Sans" panose="020B0503050203000203" pitchFamily="34" charset="77"/>
              </a:rPr>
              <a:t>MEDIA PARTNERS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BE7E8CB-7C85-6045-B023-7EB3D70523A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07910" y="4391669"/>
            <a:ext cx="1270000" cy="635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D3F0820-2DA6-4E42-BCD9-5306D1E0CF3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74945" y="4983801"/>
            <a:ext cx="1671033" cy="83551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7C283C2-D3E6-D248-9084-279E5A6B8A6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53322" y="4322989"/>
            <a:ext cx="1321623" cy="66081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6136A88-5279-E243-A081-ADDB99C0ABC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86447" y="4936086"/>
            <a:ext cx="1059878" cy="88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981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3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3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3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3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3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3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3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4" grpId="0"/>
      <p:bldP spid="26" grpId="0"/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E5A88-DFBF-477C-AA74-463329DCC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JEA - Screenshots</a:t>
            </a:r>
            <a:endParaRPr lang="en-US" dirty="0"/>
          </a:p>
        </p:txBody>
      </p:sp>
      <p:pic>
        <p:nvPicPr>
          <p:cNvPr id="6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8E8544C-0A90-4BB2-A320-42878C817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82" y="1494114"/>
            <a:ext cx="7832035" cy="50158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484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E5A88-DFBF-477C-AA74-463329DCC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JEA - Screenshots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2DC1A-51FC-462E-8F3D-8DF66B2CF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Edit role-capability file</a:t>
            </a:r>
          </a:p>
          <a:p>
            <a:endParaRPr lang="sr-Latn-RS" dirty="0"/>
          </a:p>
          <a:p>
            <a:endParaRPr lang="sr-Latn-RS" dirty="0"/>
          </a:p>
          <a:p>
            <a:endParaRPr lang="sr-Latn-RS" sz="980" dirty="0"/>
          </a:p>
          <a:p>
            <a:endParaRPr lang="sr-Latn-RS" sz="980" dirty="0"/>
          </a:p>
          <a:p>
            <a:r>
              <a:rPr lang="sr-Latn-RS" dirty="0"/>
              <a:t>Edit session-configuration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838C6-25C2-4A38-BC76-46717815E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22" y="2379946"/>
            <a:ext cx="10353134" cy="13132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DB794-83B7-4FB2-85ED-0ED53B645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22" y="4478054"/>
            <a:ext cx="10353134" cy="1140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380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E5A88-DFBF-477C-AA74-463329DCC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JEA - Screenshots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8A370-59C2-4F3C-80F0-9747EA50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49" y="2313962"/>
            <a:ext cx="9798103" cy="3170536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366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E5A88-DFBF-477C-AA74-463329DCC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JEA - Screenshots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6942C-663F-46DC-B66F-D894848AA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1690688"/>
            <a:ext cx="7769225" cy="4506473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8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1C8EBA-C52C-4FBD-BCDC-20962C4B7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We must not forget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4B8CD-881D-49BE-82C7-29335C784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i="1" dirty="0"/>
              <a:t>a.k.a. Oldie Goldie principles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32191222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960C29-79C2-413A-A879-A5821FB7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Oldie goldie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78A39F-68B8-4C54-974B-173AA0CF6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>
            <a:normAutofit/>
          </a:bodyPr>
          <a:lstStyle/>
          <a:p>
            <a:pPr marL="448193" indent="-448193">
              <a:spcBef>
                <a:spcPts val="1765"/>
              </a:spcBef>
            </a:pPr>
            <a:r>
              <a:rPr lang="sr-Latn-RS" sz="3200" dirty="0"/>
              <a:t>System patching</a:t>
            </a:r>
          </a:p>
          <a:p>
            <a:pPr marL="448193" indent="-448193">
              <a:spcBef>
                <a:spcPts val="1765"/>
              </a:spcBef>
            </a:pPr>
            <a:r>
              <a:rPr lang="sr-Latn-RS" sz="3200" dirty="0"/>
              <a:t>Backup &amp; Backup testing</a:t>
            </a:r>
          </a:p>
          <a:p>
            <a:pPr marL="448193" indent="-448193">
              <a:spcBef>
                <a:spcPts val="1765"/>
              </a:spcBef>
            </a:pPr>
            <a:r>
              <a:rPr lang="sr-Latn-RS" sz="3200" dirty="0"/>
              <a:t>Password &amp; Kerberos policy</a:t>
            </a:r>
          </a:p>
          <a:p>
            <a:pPr marL="448193" indent="-448193">
              <a:spcBef>
                <a:spcPts val="1765"/>
              </a:spcBef>
            </a:pPr>
            <a:r>
              <a:rPr lang="sr-Latn-RS" sz="3200" dirty="0"/>
              <a:t>Disable SMBv1 </a:t>
            </a:r>
            <a:r>
              <a:rPr lang="sr-Latn-RS" sz="3200" i="1" dirty="0"/>
              <a:t>(be careful, sensitive task)</a:t>
            </a:r>
          </a:p>
          <a:p>
            <a:pPr marL="448193" indent="-448193">
              <a:spcBef>
                <a:spcPts val="1765"/>
              </a:spcBef>
            </a:pPr>
            <a:r>
              <a:rPr lang="sr-Latn-RS" sz="3200" dirty="0"/>
              <a:t>Disable NTLM </a:t>
            </a:r>
            <a:r>
              <a:rPr lang="sr-Latn-RS" sz="3200" i="1" dirty="0"/>
              <a:t>(be careful)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37A838-6BA6-4160-B3D8-4A81A5B77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7249"/>
          </a:xfrm>
        </p:spPr>
        <p:txBody>
          <a:bodyPr>
            <a:normAutofit/>
          </a:bodyPr>
          <a:lstStyle/>
          <a:p>
            <a:pPr marL="448193" indent="-448193">
              <a:spcBef>
                <a:spcPts val="1765"/>
              </a:spcBef>
            </a:pPr>
            <a:r>
              <a:rPr lang="sr-Latn-RS" sz="3200" dirty="0"/>
              <a:t>Least privilege</a:t>
            </a:r>
          </a:p>
          <a:p>
            <a:pPr marL="448193" indent="-448193">
              <a:spcBef>
                <a:spcPts val="1765"/>
              </a:spcBef>
            </a:pPr>
            <a:r>
              <a:rPr lang="sr-Latn-RS" sz="3200" dirty="0"/>
              <a:t>Separated admin account</a:t>
            </a:r>
          </a:p>
          <a:p>
            <a:pPr marL="448193" indent="-448193">
              <a:spcBef>
                <a:spcPts val="1765"/>
              </a:spcBef>
            </a:pPr>
            <a:r>
              <a:rPr lang="sr-Latn-RS" sz="3200" dirty="0"/>
              <a:t>...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99712987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4E6ACF-3A59-40AC-B7BF-CD004D091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Q &amp; 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61BC56-E43F-4805-BE95-7DE048F3A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71761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A6128-06BB-47D7-89A6-A3892F4C3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Thank you for your attention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CC335-B7FF-407E-9FE3-C28CD6182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Go to lunch ! ! 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2852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A655E38-4BAA-F543-A620-641C07FD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0971"/>
            <a:ext cx="10515600" cy="10955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r-HR" sz="1800" cap="all" spc="13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Sans" panose="020B0503050203000203" pitchFamily="34" charset="77"/>
                <a:ea typeface="Aktiv Grotesk Black" panose="020B0504020202020204" pitchFamily="34" charset="0"/>
                <a:cs typeface="Calibri" panose="020F0502020204030204" pitchFamily="34" charset="0"/>
              </a:rPr>
              <a:t>31.08 – 01.09.2018.</a:t>
            </a:r>
            <a:br>
              <a:rPr lang="hr-HR" sz="1800" cap="all" spc="13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Sans" panose="020B0503050203000203" pitchFamily="34" charset="77"/>
                <a:ea typeface="Aktiv Grotesk Black" panose="020B0504020202020204" pitchFamily="34" charset="0"/>
                <a:cs typeface="Calibri" panose="020F0502020204030204" pitchFamily="34" charset="0"/>
              </a:rPr>
            </a:br>
            <a:r>
              <a:rPr lang="hr-HR" sz="1800" cap="all" spc="13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Sans" panose="020B0503050203000203" pitchFamily="34" charset="77"/>
                <a:ea typeface="Aktiv Grotesk Black" panose="020B0504020202020204" pitchFamily="34" charset="0"/>
                <a:cs typeface="Calibri" panose="020F0502020204030204" pitchFamily="34" charset="0"/>
              </a:rPr>
              <a:t>Osijek</a:t>
            </a:r>
          </a:p>
        </p:txBody>
      </p:sp>
    </p:spTree>
    <p:extLst>
      <p:ext uri="{BB962C8B-B14F-4D97-AF65-F5344CB8AC3E}">
        <p14:creationId xmlns:p14="http://schemas.microsoft.com/office/powerpoint/2010/main" val="713995695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49B45-A2C8-AA4B-AEB7-D0EDBC6EE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28671"/>
            <a:ext cx="10515600" cy="2579433"/>
          </a:xfrm>
        </p:spPr>
        <p:txBody>
          <a:bodyPr>
            <a:normAutofit/>
          </a:bodyPr>
          <a:lstStyle/>
          <a:p>
            <a:r>
              <a:rPr lang="pl-PL" b="0" dirty="0"/>
              <a:t>Oh no! My W1nd0ws S3rv3r 1s H@ck3d </a:t>
            </a:r>
            <a:br>
              <a:rPr lang="pl-PL" b="0" dirty="0"/>
            </a:br>
            <a:r>
              <a:rPr lang="pl-PL" sz="4400" b="0" i="1" dirty="0"/>
              <a:t>by Vladimir Stefanović</a:t>
            </a:r>
            <a:endParaRPr lang="hr-HR" i="1" dirty="0"/>
          </a:p>
        </p:txBody>
      </p:sp>
    </p:spTree>
    <p:extLst>
      <p:ext uri="{BB962C8B-B14F-4D97-AF65-F5344CB8AC3E}">
        <p14:creationId xmlns:p14="http://schemas.microsoft.com/office/powerpoint/2010/main" val="26232367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285B93-4503-4D2E-8EE5-7C79A488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Who am 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0D12D-E55E-4B55-9698-965957FE8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sr-Latn-RS" sz="3200" dirty="0"/>
              <a:t>Vladimir Stefanović</a:t>
            </a:r>
          </a:p>
          <a:p>
            <a:pPr marL="457200" indent="-457200"/>
            <a:r>
              <a:rPr lang="sr-Latn-RS" sz="3200" dirty="0"/>
              <a:t>System Engineer @Superadmins</a:t>
            </a:r>
          </a:p>
          <a:p>
            <a:pPr marL="457200" indent="-457200"/>
            <a:r>
              <a:rPr lang="sr-Latn-RS" sz="3200" dirty="0"/>
              <a:t>Techical Trainer @ATC</a:t>
            </a:r>
          </a:p>
          <a:p>
            <a:pPr marL="457200" indent="-457200"/>
            <a:r>
              <a:rPr lang="sr-Latn-RS" sz="3200" dirty="0"/>
              <a:t>MCSA, MCSE, MCT, IAMCT Regional Lead, Speaker</a:t>
            </a:r>
          </a:p>
          <a:p>
            <a:pPr marL="457200" indent="-457200"/>
            <a:r>
              <a:rPr lang="sr-Latn-RS" sz="3200" dirty="0"/>
              <a:t>stefanovic.vladimir@hotmail.com</a:t>
            </a:r>
          </a:p>
          <a:p>
            <a:pPr marL="457200" indent="-457200"/>
            <a:r>
              <a:rPr lang="sr-Latn-RS" sz="3200" dirty="0"/>
              <a:t>www.tech-trainer.info</a:t>
            </a:r>
          </a:p>
        </p:txBody>
      </p:sp>
    </p:spTree>
    <p:extLst>
      <p:ext uri="{BB962C8B-B14F-4D97-AF65-F5344CB8AC3E}">
        <p14:creationId xmlns:p14="http://schemas.microsoft.com/office/powerpoint/2010/main" val="1888971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3354-3798-4D9D-B5F6-12B052C0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0" dirty="0"/>
              <a:t>(Un)Fortunately, this session is based on true story ... 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0B6F7-9659-4E22-B16E-2E38F53984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i="1" dirty="0"/>
              <a:t>Real World scenario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568902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396643-80DA-41F6-9407-110F18E0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0" dirty="0"/>
              <a:t>Security stats and approach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CD4275-93BB-4BEC-8B6C-B81F955FB5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7489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43AA1B-8012-42CC-8BE3-A7E9EDE4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Approach and attack vector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AE27CB-6E2F-429F-B91E-68521F9635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765"/>
              </a:spcBef>
            </a:pPr>
            <a:r>
              <a:rPr lang="sr-Latn-RS" sz="3200" u="sng" dirty="0">
                <a:cs typeface="Segoe UI" panose="020B0502040204020203" pitchFamily="34" charset="0"/>
              </a:rPr>
              <a:t>Traditional</a:t>
            </a:r>
          </a:p>
          <a:p>
            <a:pPr marL="698746" lvl="1" indent="-448193">
              <a:spcBef>
                <a:spcPts val="1176"/>
              </a:spcBef>
            </a:pPr>
            <a:r>
              <a:rPr lang="sr-Latn-RS" sz="2800" i="1" dirty="0"/>
              <a:t>I’m not a target</a:t>
            </a:r>
          </a:p>
          <a:p>
            <a:pPr marL="698746" lvl="1" indent="-448193">
              <a:spcBef>
                <a:spcPts val="1176"/>
              </a:spcBef>
            </a:pPr>
            <a:r>
              <a:rPr lang="sr-Latn-RS" sz="2800" i="1" dirty="0"/>
              <a:t>Attack can come only from outside</a:t>
            </a:r>
          </a:p>
          <a:p>
            <a:pPr>
              <a:spcBef>
                <a:spcPts val="1765"/>
              </a:spcBef>
            </a:pPr>
            <a:r>
              <a:rPr lang="sr-Latn-RS" sz="3200" u="sng" dirty="0"/>
              <a:t>Modern</a:t>
            </a:r>
          </a:p>
          <a:p>
            <a:pPr marL="698746" lvl="1" indent="-448193">
              <a:spcBef>
                <a:spcPts val="1176"/>
              </a:spcBef>
            </a:pPr>
            <a:r>
              <a:rPr lang="en-US" sz="2800" i="1" dirty="0"/>
              <a:t>Protect</a:t>
            </a:r>
            <a:endParaRPr lang="sr-Latn-RS" sz="2800" i="1" dirty="0"/>
          </a:p>
          <a:p>
            <a:pPr marL="698746" lvl="1" indent="-448193">
              <a:spcBef>
                <a:spcPts val="1176"/>
              </a:spcBef>
            </a:pPr>
            <a:r>
              <a:rPr lang="en-US" sz="2800" i="1" dirty="0"/>
              <a:t>Detect</a:t>
            </a:r>
          </a:p>
          <a:p>
            <a:pPr marL="698746" lvl="1" indent="-448193">
              <a:spcBef>
                <a:spcPts val="1176"/>
              </a:spcBef>
            </a:pPr>
            <a:r>
              <a:rPr lang="en-US" sz="2800" i="1" dirty="0"/>
              <a:t>Respond</a:t>
            </a:r>
            <a:endParaRPr lang="en-US" sz="3200" i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BC48A2-DB13-4E78-B4D0-B2E8432DD5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765"/>
              </a:spcBef>
            </a:pPr>
            <a:r>
              <a:rPr lang="sr-Latn-RS" sz="3200" u="sng" dirty="0">
                <a:cs typeface="Segoe UI" panose="020B0502040204020203" pitchFamily="34" charset="0"/>
              </a:rPr>
              <a:t>Threats</a:t>
            </a:r>
          </a:p>
          <a:p>
            <a:pPr marL="698746" lvl="1" indent="-448193">
              <a:spcBef>
                <a:spcPts val="1176"/>
              </a:spcBef>
            </a:pPr>
            <a:r>
              <a:rPr lang="en-AU" sz="2800" i="1" dirty="0">
                <a:cs typeface="Segoe UI" panose="020B0502040204020203" pitchFamily="34" charset="0"/>
              </a:rPr>
              <a:t>Compromise accounts</a:t>
            </a:r>
          </a:p>
          <a:p>
            <a:pPr marL="698746" lvl="1" indent="-448193">
              <a:spcBef>
                <a:spcPts val="1176"/>
              </a:spcBef>
            </a:pPr>
            <a:r>
              <a:rPr lang="en-AU" sz="2800" i="1" dirty="0">
                <a:cs typeface="Segoe UI" panose="020B0502040204020203" pitchFamily="34" charset="0"/>
              </a:rPr>
              <a:t>Exploit vulnerabilities</a:t>
            </a:r>
          </a:p>
          <a:p>
            <a:pPr marL="698746" lvl="1" indent="-448193">
              <a:spcBef>
                <a:spcPts val="1176"/>
              </a:spcBef>
            </a:pPr>
            <a:r>
              <a:rPr lang="en-AU" sz="2800" i="1" dirty="0">
                <a:cs typeface="Segoe UI" panose="020B0502040204020203" pitchFamily="34" charset="0"/>
              </a:rPr>
              <a:t>Phishing attacks</a:t>
            </a:r>
          </a:p>
          <a:p>
            <a:pPr marL="698746" lvl="1" indent="-448193">
              <a:spcBef>
                <a:spcPts val="1176"/>
              </a:spcBef>
            </a:pPr>
            <a:r>
              <a:rPr lang="en-AU" sz="2800" i="1" dirty="0">
                <a:cs typeface="Segoe UI" panose="020B0502040204020203" pitchFamily="34" charset="0"/>
              </a:rPr>
              <a:t>Malware</a:t>
            </a:r>
            <a:endParaRPr lang="sr-Latn-RS" sz="2800" i="1" dirty="0">
              <a:cs typeface="Segoe UI" panose="020B0502040204020203" pitchFamily="34" charset="0"/>
            </a:endParaRPr>
          </a:p>
          <a:p>
            <a:pPr>
              <a:spcBef>
                <a:spcPts val="1765"/>
              </a:spcBef>
            </a:pPr>
            <a:r>
              <a:rPr lang="en-US" sz="3200" u="sng" dirty="0"/>
              <a:t>Motives for attack</a:t>
            </a:r>
            <a:endParaRPr lang="sr-Latn-RS" sz="3200" u="sng" dirty="0"/>
          </a:p>
          <a:p>
            <a:pPr marL="698746" lvl="1" indent="-448193">
              <a:spcBef>
                <a:spcPts val="1176"/>
              </a:spcBef>
            </a:pPr>
            <a:r>
              <a:rPr lang="en-US" sz="2800" i="1" dirty="0">
                <a:cs typeface="Segoe UI" panose="020B0502040204020203" pitchFamily="34" charset="0"/>
              </a:rPr>
              <a:t>Profit</a:t>
            </a:r>
            <a:r>
              <a:rPr lang="sr-Latn-RS" sz="2800" i="1" dirty="0">
                <a:cs typeface="Segoe UI" panose="020B0502040204020203" pitchFamily="34" charset="0"/>
              </a:rPr>
              <a:t> - Ransoming data</a:t>
            </a:r>
          </a:p>
          <a:p>
            <a:pPr marL="698746" lvl="1" indent="-448193">
              <a:spcBef>
                <a:spcPts val="1176"/>
              </a:spcBef>
            </a:pPr>
            <a:r>
              <a:rPr lang="en-US" sz="2800" i="1" dirty="0">
                <a:cs typeface="Segoe UI" panose="020B0502040204020203" pitchFamily="34" charset="0"/>
              </a:rPr>
              <a:t>Destroying infrastructure</a:t>
            </a:r>
            <a:endParaRPr lang="en-AU" sz="2800" dirty="0">
              <a:cs typeface="Segoe UI" panose="020B0502040204020203" pitchFamily="34" charset="0"/>
            </a:endParaRPr>
          </a:p>
          <a:p>
            <a:pPr marL="250553" lvl="1" indent="0">
              <a:spcBef>
                <a:spcPts val="1176"/>
              </a:spcBef>
              <a:buNone/>
            </a:pP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60182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98076A-8C2F-48C7-908D-0F9B46B9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Statistics 2017 - Attack motives </a:t>
            </a:r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A108EBF-CC52-4CD4-B3A8-7DD35E4A7A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343909"/>
              </p:ext>
            </p:extLst>
          </p:nvPr>
        </p:nvGraphicFramePr>
        <p:xfrm>
          <a:off x="2187117" y="1345835"/>
          <a:ext cx="7817144" cy="51891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28489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category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57F22-D2B8-4B43-A7D8-E129305E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Statistics 2017 - After attack plans  &amp; budget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E21AD33-7CF8-4092-AB59-19A0AE3187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377081"/>
              </p:ext>
            </p:extLst>
          </p:nvPr>
        </p:nvGraphicFramePr>
        <p:xfrm>
          <a:off x="838200" y="2026024"/>
          <a:ext cx="4539021" cy="3788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106AAED-2E84-44AD-867E-38C5A334C3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8230380"/>
              </p:ext>
            </p:extLst>
          </p:nvPr>
        </p:nvGraphicFramePr>
        <p:xfrm>
          <a:off x="6096001" y="2026024"/>
          <a:ext cx="5257799" cy="3788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384414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category"/>
        </p:bldSub>
      </p:bldGraphic>
      <p:bldGraphic spid="4" grpId="0" uiExpand="1">
        <p:bldSub>
          <a:bldChart bld="seriesEl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lenDayz 2018" id="{A36565F0-683A-E942-BA38-E91D3E1A5BA4}" vid="{C156493C-AB85-9746-831C-F73A3D27A06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</TotalTime>
  <Words>429</Words>
  <Application>Microsoft Office PowerPoint</Application>
  <PresentationFormat>Widescreen</PresentationFormat>
  <Paragraphs>96</Paragraphs>
  <Slides>28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Aktiv Grotesk Black</vt:lpstr>
      <vt:lpstr>Arial</vt:lpstr>
      <vt:lpstr>Calibri</vt:lpstr>
      <vt:lpstr>IBM Plex Sans</vt:lpstr>
      <vt:lpstr>IBM Plex Sans SemiBold</vt:lpstr>
      <vt:lpstr>Segoe UI</vt:lpstr>
      <vt:lpstr>Segoe UI Historic</vt:lpstr>
      <vt:lpstr>Segoe UI Symbol</vt:lpstr>
      <vt:lpstr>Office Theme</vt:lpstr>
      <vt:lpstr>31.08 – 01.09.2018. Osijek</vt:lpstr>
      <vt:lpstr>Big thanks to:</vt:lpstr>
      <vt:lpstr>Oh no! My W1nd0ws S3rv3r 1s H@ck3d  by Vladimir Stefanović</vt:lpstr>
      <vt:lpstr>Who am I</vt:lpstr>
      <vt:lpstr>(Un)Fortunately, this session is based on true story ... </vt:lpstr>
      <vt:lpstr>Security stats and approach</vt:lpstr>
      <vt:lpstr>Approach and attack vector </vt:lpstr>
      <vt:lpstr>Statistics 2017 - Attack motives </vt:lpstr>
      <vt:lpstr>Statistics 2017 - After attack plans  &amp; budget</vt:lpstr>
      <vt:lpstr>Can we harden Windows infrastructure, and how?</vt:lpstr>
      <vt:lpstr>How ???</vt:lpstr>
      <vt:lpstr>User (admin) Education</vt:lpstr>
      <vt:lpstr>Configuring user rights</vt:lpstr>
      <vt:lpstr>Policies - Password</vt:lpstr>
      <vt:lpstr>Policies - Kerberos</vt:lpstr>
      <vt:lpstr>JEA - Just Enough Administration</vt:lpstr>
      <vt:lpstr>JEA - Disadvantages</vt:lpstr>
      <vt:lpstr>JEA - Configuring</vt:lpstr>
      <vt:lpstr>JEA - DEMO</vt:lpstr>
      <vt:lpstr>JEA - Screenshots</vt:lpstr>
      <vt:lpstr>JEA - Screenshots</vt:lpstr>
      <vt:lpstr>JEA - Screenshots</vt:lpstr>
      <vt:lpstr>JEA - Screenshots</vt:lpstr>
      <vt:lpstr>We must not forget</vt:lpstr>
      <vt:lpstr>Oldie goldie</vt:lpstr>
      <vt:lpstr>Q &amp; A</vt:lpstr>
      <vt:lpstr>Thank you for your attention</vt:lpstr>
      <vt:lpstr>31.08 – 01.09.2018. Osijek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Mihael Tomić</dc:creator>
  <cp:lastModifiedBy>Vladimir Stefanovic</cp:lastModifiedBy>
  <cp:revision>24</cp:revision>
  <dcterms:created xsi:type="dcterms:W3CDTF">2018-08-29T21:16:08Z</dcterms:created>
  <dcterms:modified xsi:type="dcterms:W3CDTF">2018-08-31T22:34:22Z</dcterms:modified>
</cp:coreProperties>
</file>